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Open Sans SemiBold"/>
      <p:regular r:id="rId30"/>
      <p:bold r:id="rId31"/>
      <p:italic r:id="rId32"/>
      <p:boldItalic r:id="rId33"/>
    </p:embeddedFont>
    <p:embeddedFont>
      <p:font typeface="Quattrocento Sans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gdz525nhYnd7TSJApdLmMKeOi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7728AF-73E7-42D9-ADF0-E74226810EF2}">
  <a:tblStyle styleId="{8D7728AF-73E7-42D9-ADF0-E74226810E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SemiBold-bold.fntdata"/><Relationship Id="rId30" Type="http://schemas.openxmlformats.org/officeDocument/2006/relationships/font" Target="fonts/OpenSans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SemiBold-italic.fntdata"/><Relationship Id="rId13" Type="http://schemas.openxmlformats.org/officeDocument/2006/relationships/slide" Target="slides/slide7.xml"/><Relationship Id="rId35" Type="http://schemas.openxmlformats.org/officeDocument/2006/relationships/font" Target="fonts/QuattrocentoSans-bold.fntdata"/><Relationship Id="rId12" Type="http://schemas.openxmlformats.org/officeDocument/2006/relationships/slide" Target="slides/slide6.xml"/><Relationship Id="rId34" Type="http://schemas.openxmlformats.org/officeDocument/2006/relationships/font" Target="fonts/QuattrocentoSans-regular.fntdata"/><Relationship Id="rId15" Type="http://schemas.openxmlformats.org/officeDocument/2006/relationships/slide" Target="slides/slide9.xml"/><Relationship Id="rId37" Type="http://schemas.openxmlformats.org/officeDocument/2006/relationships/font" Target="fonts/QuattrocentoSans-boldItalic.fntdata"/><Relationship Id="rId14" Type="http://schemas.openxmlformats.org/officeDocument/2006/relationships/slide" Target="slides/slide8.xml"/><Relationship Id="rId36" Type="http://schemas.openxmlformats.org/officeDocument/2006/relationships/font" Target="fonts/QuattrocentoSans-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N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-N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c651be24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c651be24c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37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8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38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9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0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1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2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42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3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43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4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5"/>
          <p:cNvPicPr preferRelativeResize="0"/>
          <p:nvPr/>
        </p:nvPicPr>
        <p:blipFill rotWithShape="1">
          <a:blip r:embed="rId1">
            <a:alphaModFix/>
          </a:blip>
          <a:srcRect b="0" l="0" r="1547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N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gratuita mujer joven abrazando un automóvil en una sala de exposición de automóviles" id="167" name="Google Shape;1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-2"/>
            <a:ext cx="12505508" cy="716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-417219" y="3736390"/>
            <a:ext cx="5285311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NI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SEGURO AUTOMÓVILES </a:t>
            </a:r>
            <a:endParaRPr b="1" i="0" sz="4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NI" sz="44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LAFISE PLUS</a:t>
            </a:r>
            <a:endParaRPr b="1" i="0" sz="44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concepto de seguro de viaje mujer con coche de juguete" id="277" name="Google Shape;2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>
            <p:ph type="title"/>
          </p:nvPr>
        </p:nvSpPr>
        <p:spPr>
          <a:xfrm>
            <a:off x="537754" y="384834"/>
            <a:ext cx="5943257" cy="51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134"/>
              </a:buClr>
              <a:buSzPts val="2000"/>
              <a:buFont typeface="Quattrocento Sans"/>
              <a:buNone/>
            </a:pPr>
            <a:r>
              <a:rPr b="1" lang="es-NI" sz="2800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Descuentos</a:t>
            </a:r>
            <a:endParaRPr b="1" sz="2800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0"/>
          <p:cNvSpPr txBox="1"/>
          <p:nvPr>
            <p:ph idx="1" type="body"/>
          </p:nvPr>
        </p:nvSpPr>
        <p:spPr>
          <a:xfrm>
            <a:off x="977534" y="2192892"/>
            <a:ext cx="8387882" cy="1963935"/>
          </a:xfrm>
          <a:prstGeom prst="rect">
            <a:avLst/>
          </a:prstGeom>
          <a:solidFill>
            <a:srgbClr val="F2F2F2">
              <a:alpha val="4313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1079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7647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17647"/>
              <a:buFont typeface="Arial"/>
              <a:buChar char="•"/>
            </a:pPr>
            <a:r>
              <a:rPr b="1" lang="es-NI" sz="2000">
                <a:solidFill>
                  <a:srgbClr val="FFC000"/>
                </a:solidFill>
              </a:rPr>
              <a:t>GPS</a:t>
            </a:r>
            <a:r>
              <a:rPr lang="es-NI" sz="2000">
                <a:solidFill>
                  <a:schemeClr val="lt1"/>
                </a:solidFill>
              </a:rPr>
              <a:t>,</a:t>
            </a:r>
            <a:r>
              <a:rPr lang="es-NI" sz="2000"/>
              <a:t> </a:t>
            </a:r>
            <a:r>
              <a:rPr lang="es-NI" sz="2000">
                <a:solidFill>
                  <a:schemeClr val="lt1"/>
                </a:solidFill>
              </a:rPr>
              <a:t>un descuento del </a:t>
            </a:r>
            <a:r>
              <a:rPr b="1" lang="es-NI" sz="2000">
                <a:solidFill>
                  <a:srgbClr val="FFC000"/>
                </a:solidFill>
              </a:rPr>
              <a:t>25%</a:t>
            </a:r>
            <a:endParaRPr>
              <a:solidFill>
                <a:srgbClr val="FFC000"/>
              </a:solidFill>
            </a:endParaRPr>
          </a:p>
          <a:p>
            <a:pPr indent="-146050" lvl="0" marL="1714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17647"/>
              <a:buFont typeface="Arial"/>
              <a:buNone/>
            </a:pPr>
            <a:r>
              <a:t/>
            </a:r>
            <a:endParaRPr sz="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17647"/>
              <a:buFont typeface="Arial"/>
              <a:buChar char="•"/>
            </a:pPr>
            <a:r>
              <a:rPr b="1" lang="es-NI" sz="2000">
                <a:solidFill>
                  <a:srgbClr val="FFC000"/>
                </a:solidFill>
              </a:rPr>
              <a:t>LOW JACK Satelital</a:t>
            </a:r>
            <a:r>
              <a:rPr lang="es-NI" sz="2000">
                <a:solidFill>
                  <a:schemeClr val="lt1"/>
                </a:solidFill>
              </a:rPr>
              <a:t>, un descuento del </a:t>
            </a:r>
            <a:r>
              <a:rPr b="1" lang="es-NI" sz="2000">
                <a:solidFill>
                  <a:srgbClr val="FFC000"/>
                </a:solidFill>
              </a:rPr>
              <a:t>30% </a:t>
            </a:r>
            <a:endParaRPr b="1" sz="2000">
              <a:solidFill>
                <a:srgbClr val="FFC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2352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2352"/>
              <a:buNone/>
            </a:pPr>
            <a:r>
              <a:rPr lang="es-NI" sz="2000">
                <a:solidFill>
                  <a:schemeClr val="lt1"/>
                </a:solidFill>
              </a:rPr>
              <a:t>Estos descuentos serán aplicables a la prima comercial de la cobertura de robo</a:t>
            </a:r>
            <a:r>
              <a:rPr b="1" lang="es-NI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537754" y="1410368"/>
            <a:ext cx="10715901" cy="15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134"/>
              </a:buClr>
              <a:buSzPts val="2000"/>
              <a:buFont typeface="Arial"/>
              <a:buNone/>
            </a:pPr>
            <a:r>
              <a:rPr b="1" i="0" lang="es-NI" sz="2000" u="none" cap="none" strike="noStrike">
                <a:solidFill>
                  <a:srgbClr val="01513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Descuento por medidas de seguridad contra Robo y Hurto (Cobertura F)</a:t>
            </a:r>
            <a:endParaRPr b="1" i="0" sz="20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1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1"/>
          <p:cNvSpPr/>
          <p:nvPr/>
        </p:nvSpPr>
        <p:spPr>
          <a:xfrm>
            <a:off x="5179326" y="5242821"/>
            <a:ext cx="688940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2 ) Suministro directo del Auto Sustituto a través de la red de proveedores de </a:t>
            </a:r>
            <a:r>
              <a:rPr b="1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SEGUROS LAFISE.  </a:t>
            </a: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el cliente desea cambiar de tipo de carro por uno más grande y/o lujoso, la diferencia el precio correrá por su propia cuenta.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380948" y="284145"/>
            <a:ext cx="770060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D3D"/>
              </a:buClr>
              <a:buSzPts val="2800"/>
              <a:buFont typeface="Open Sans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M – Auto Sustituto.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1649543" y="1234162"/>
            <a:ext cx="9253131" cy="738664"/>
          </a:xfrm>
          <a:prstGeom prst="rect">
            <a:avLst/>
          </a:prstGeom>
          <a:solidFill>
            <a:srgbClr val="F2F2F2">
              <a:alpha val="54509"/>
            </a:srgbClr>
          </a:solidFill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Cubre el arriendo de un </a:t>
            </a:r>
            <a:r>
              <a:rPr b="0" i="0" lang="es-NI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Vehículo Tipo Económico </a:t>
            </a: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durante el proceso de reparación del Automóvil Asegurado como consecuencia de un evento amparado por esta póliza hasta un máximo de </a:t>
            </a:r>
            <a:r>
              <a:rPr b="1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veintidós (22) días. 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3" name="Google Shape;293;p11"/>
          <p:cNvGraphicFramePr/>
          <p:nvPr/>
        </p:nvGraphicFramePr>
        <p:xfrm>
          <a:off x="7772680" y="39178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{8D7728AF-73E7-42D9-ADF0-E74226810EF2}</a:tableStyleId>
              </a:tblPr>
              <a:tblGrid>
                <a:gridCol w="1517975"/>
                <a:gridCol w="1183100"/>
              </a:tblGrid>
              <a:tr h="2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NI" sz="1600" u="none" cap="none" strike="noStrike">
                          <a:solidFill>
                            <a:schemeClr val="lt1"/>
                          </a:solidFill>
                        </a:rPr>
                        <a:t>Días de alquiler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NI" sz="1600" u="none" cap="none" strike="noStrike">
                          <a:solidFill>
                            <a:schemeClr val="lt1"/>
                          </a:solidFill>
                        </a:rPr>
                        <a:t>Monto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00B050"/>
                    </a:solidFill>
                  </a:tcPr>
                </a:tc>
              </a:tr>
              <a:tr h="2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-NI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NI" sz="1400" u="none" cap="none" strike="noStrike">
                          <a:solidFill>
                            <a:schemeClr val="dk1"/>
                          </a:solidFill>
                        </a:rPr>
                        <a:t>US$224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D8D8D8"/>
                    </a:solidFill>
                  </a:tcPr>
                </a:tc>
              </a:tr>
              <a:tr h="2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-NI" sz="1400" u="none" cap="none" strike="noStrike">
                          <a:solidFill>
                            <a:schemeClr val="dk1"/>
                          </a:solidFill>
                        </a:rPr>
                        <a:t>15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NI" sz="1400" u="none" cap="none" strike="noStrike">
                          <a:solidFill>
                            <a:schemeClr val="dk1"/>
                          </a:solidFill>
                        </a:rPr>
                        <a:t>US$448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2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-NI" sz="1400" u="none" cap="none" strike="noStrike">
                          <a:solidFill>
                            <a:schemeClr val="dk1"/>
                          </a:solidFill>
                        </a:rPr>
                        <a:t>22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NI" sz="1400" u="none" cap="none" strike="noStrike">
                          <a:solidFill>
                            <a:schemeClr val="dk1"/>
                          </a:solidFill>
                        </a:rPr>
                        <a:t>US$672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94" name="Google Shape;294;p11"/>
          <p:cNvSpPr/>
          <p:nvPr/>
        </p:nvSpPr>
        <p:spPr>
          <a:xfrm>
            <a:off x="6276109" y="2153273"/>
            <a:ext cx="5694218" cy="160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D3D"/>
              </a:buClr>
              <a:buSzPts val="1800"/>
              <a:buFont typeface="Open Sans"/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SE CUBRE BAJO DOS (2) MODALIDADES: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0092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Costo por el alquiler de manera directa, pagándose por vía de reembolso contra la presentación de las facturas correspondientes; </a:t>
            </a:r>
            <a:r>
              <a:rPr b="1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SEGUROS LAFISE</a:t>
            </a: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pagará el reembolso bajo los siguientes límites: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to hombre joven levantando el puño del coche" id="295" name="Google Shape;2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0103" y="2057114"/>
            <a:ext cx="3447657" cy="41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2"/>
          <p:cNvSpPr txBox="1"/>
          <p:nvPr/>
        </p:nvSpPr>
        <p:spPr>
          <a:xfrm>
            <a:off x="294546" y="212534"/>
            <a:ext cx="3894347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D88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1534661" y="753875"/>
            <a:ext cx="8500218" cy="519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N – Servicios Dentales por Accidente Automovilístico 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573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07" name="Google Shape;307;p12"/>
          <p:cNvPicPr preferRelativeResize="0"/>
          <p:nvPr/>
        </p:nvPicPr>
        <p:blipFill rotWithShape="1">
          <a:blip r:embed="rId5">
            <a:alphaModFix/>
          </a:blip>
          <a:srcRect b="112" l="20078" r="39971" t="-113"/>
          <a:stretch/>
        </p:blipFill>
        <p:spPr>
          <a:xfrm>
            <a:off x="125054" y="1155553"/>
            <a:ext cx="3243263" cy="506650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/>
          <p:nvPr/>
        </p:nvSpPr>
        <p:spPr>
          <a:xfrm>
            <a:off x="3815664" y="1634124"/>
            <a:ext cx="711517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s-NI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Seguros LAFISE ampara los gastos de acuerdo con la siguiente tabla, que se originen cuando sean a consecuencia de un accidente automovilístico, en el que se vea involucrado el vehículo asegurado: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9" name="Google Shape;309;p12"/>
          <p:cNvGraphicFramePr/>
          <p:nvPr/>
        </p:nvGraphicFramePr>
        <p:xfrm>
          <a:off x="4078287" y="31986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{8D7728AF-73E7-42D9-ADF0-E74226810EF2}</a:tableStyleId>
              </a:tblPr>
              <a:tblGrid>
                <a:gridCol w="5229600"/>
                <a:gridCol w="1751525"/>
              </a:tblGrid>
              <a:tr h="23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s-NI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</a:t>
                      </a:r>
                      <a:endParaRPr sz="18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51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s-NI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BENEFICIO</a:t>
                      </a:r>
                      <a:endParaRPr sz="18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5134"/>
                    </a:solidFill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COBERTURAS POR ACCIDENTE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asegurado titular (monto máximo asegurado)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$3.000 USD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DIAGNÓSTICO Y PREVENCIÓN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Examen Clínico y Diagnóstico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RADIOLOGÍA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Rayos-X (Periapicales para diagnóstico de diente anterior con trauma)*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OPERATORIA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4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Resinas de 1 a 4 superficies dientes anteriores fracturados por trauma*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Carillas en resina dientes anteriores fracturados por trauma*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s-NI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7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18" name="Google Shape;3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 rotWithShape="1">
          <a:blip r:embed="rId5">
            <a:alphaModFix/>
          </a:blip>
          <a:srcRect b="0" l="57042" r="2451" t="7571"/>
          <a:stretch/>
        </p:blipFill>
        <p:spPr>
          <a:xfrm>
            <a:off x="281090" y="1276399"/>
            <a:ext cx="3457302" cy="49710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3629025" y="4529643"/>
            <a:ext cx="2861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0151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Costo de la cobertura: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21" name="Google Shape;321;p13"/>
          <p:cNvGraphicFramePr/>
          <p:nvPr/>
        </p:nvGraphicFramePr>
        <p:xfrm>
          <a:off x="6557237" y="4818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{8D7728AF-73E7-42D9-ADF0-E74226810EF2}</a:tableStyleId>
              </a:tblPr>
              <a:tblGrid>
                <a:gridCol w="1734275"/>
                <a:gridCol w="1900250"/>
              </a:tblGrid>
              <a:tr h="344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s-NI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 ANUAL COL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51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s-NI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 ANUAL DOL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5134"/>
                    </a:solidFill>
                  </a:tcPr>
                </a:tc>
              </a:tr>
              <a:tr h="24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s-NI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₵ 12,960.00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s-NI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US$ 24.00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322" name="Google Shape;322;p13"/>
          <p:cNvSpPr/>
          <p:nvPr/>
        </p:nvSpPr>
        <p:spPr>
          <a:xfrm>
            <a:off x="3886200" y="920497"/>
            <a:ext cx="7500938" cy="3508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134"/>
              </a:buClr>
              <a:buSzPts val="1400"/>
              <a:buFont typeface="Arial"/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Beneficios Adicionales: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tiene período de carencia para tratamientos cubiertos por accidente.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87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Incluye citas de valoración Ilimitada al 100%.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87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bono con Profilaxis Dental (limpieza sencilla) con descuento del 50%.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87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Remoción de Cálculo (Limpieza cuando hay presencia de sarro) al 50%.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87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Estos beneficios aplican siempre y cuando se coordinen las citas a través de la red de proveedores.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4121860" y="5804382"/>
            <a:ext cx="74510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525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134"/>
              </a:buClr>
              <a:buSzPts val="1400"/>
              <a:buFont typeface="Arial"/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Nota: </a:t>
            </a:r>
            <a:r>
              <a:rPr b="0" i="1" lang="es-NI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 cobertura opera únicamente para vehículos particulares y carga liviana de uso personal.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135377" y="204657"/>
            <a:ext cx="7631988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D3D"/>
              </a:buClr>
              <a:buSzPts val="2800"/>
              <a:buFont typeface="Open Sans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“N” – Servicios Dentales por Accidente Automovilístico.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2" name="Google Shape;332;p14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4"/>
          <p:cNvSpPr txBox="1"/>
          <p:nvPr/>
        </p:nvSpPr>
        <p:spPr>
          <a:xfrm>
            <a:off x="-471054" y="112331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Planes Familiares  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1853313" y="885420"/>
            <a:ext cx="10033888" cy="7632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Mínimo deben ser 2 vehículos, en aquellos casos que en donde solo se mantenga a uno se procederá a eliminar el beneficio en la próxima renovación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relación debe ser hasta un tercer grado de consanguineidad (Conyugue, hijos, padres, hermano)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vehículos deben ser de uso personal.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aplican motocicletas.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Todos los vehículos deben contar con cobertura de Daño Directo.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antigüedad no debe superar los 10 años.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5"/>
          <p:cNvSpPr/>
          <p:nvPr/>
        </p:nvSpPr>
        <p:spPr>
          <a:xfrm>
            <a:off x="6080833" y="607539"/>
            <a:ext cx="533531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Asistencias Carretera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6" name="Google Shape;3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633" y="454158"/>
            <a:ext cx="5080844" cy="429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8067" y="2421100"/>
            <a:ext cx="5080844" cy="34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671" y="2112624"/>
            <a:ext cx="467674" cy="46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/>
          <p:nvPr/>
        </p:nvSpPr>
        <p:spPr>
          <a:xfrm>
            <a:off x="1093531" y="2938222"/>
            <a:ext cx="520276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NI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Revisión y Diagnóstico del vehículo por viaje mayor a 100 km (3 eventos) a domicilio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1114108" y="4071984"/>
            <a:ext cx="497424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NI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Lavado básico completo (interior-exterior) posterior a estancia en taller.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671" y="3113826"/>
            <a:ext cx="467674" cy="46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800" y="4138621"/>
            <a:ext cx="467674" cy="46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6"/>
          <p:cNvSpPr/>
          <p:nvPr/>
        </p:nvSpPr>
        <p:spPr>
          <a:xfrm>
            <a:off x="2092036" y="945932"/>
            <a:ext cx="735676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Nuevos Beneficios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1104340" y="2180187"/>
            <a:ext cx="81920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NI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Desinfección de vehículo por Covid 19 (3 evento) al año a domicilio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Foto gratuita hombre de tiro medio desinfectar coche" id="364" name="Google Shape;36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3349" y="2938222"/>
            <a:ext cx="4330318" cy="309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/>
          <p:nvPr/>
        </p:nvSpPr>
        <p:spPr>
          <a:xfrm>
            <a:off x="0" y="-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73" name="Google Shape;3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7"/>
          <p:cNvSpPr txBox="1"/>
          <p:nvPr/>
        </p:nvSpPr>
        <p:spPr>
          <a:xfrm>
            <a:off x="414699" y="1203681"/>
            <a:ext cx="7021980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900"/>
              <a:buFont typeface="Open Sans"/>
              <a:buNone/>
            </a:pPr>
            <a:r>
              <a:rPr b="1" i="0" lang="es-NI" sz="1900" u="none" cap="none" strike="noStrike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Beneficios para los clientes, el asegurado puede  acceder a UNO, totalmente gratis.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Cashback de ¢ 50,000 o U$D 100 en el pago de su deducible, en caso de que el deducible sea cancelado en la aseguradora se dará la opción de tarjeta de regalo por los montos de  ¢ 50,000 o U$D 100.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Retiro y entrega del vehículo en su casa u oficina tanto para el avalúo como para la reparación en los casos que el estado del mismo lo permita en un radio 15 kilómetros.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Valoración express (si el caso lo permite). En casos de golpes menores como parabrisas o daños vandálicos que no requieran desarme.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Pulido de parabrisas y faroles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Pulido de carrocería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s-NI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Limpieza profunda de tapicería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-302802" y="427973"/>
            <a:ext cx="4762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b="1" i="0" lang="es-NI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Talleres Verdes</a:t>
            </a:r>
            <a:endParaRPr b="1" i="0" sz="3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8418255" y="1357569"/>
            <a:ext cx="4087254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Talleres en que aplican el beneficio: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FONSECA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JWMURCIA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GARAJE RAMIREZ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MYM GRECIA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LIMA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MELO ÁLVAREZ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ALBO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 LAURES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b="0" i="0" lang="es-NI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COMPLEJO AUTOMOTRIZ RIVERA S.A</a:t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8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8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4" name="Google Shape;384;p18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85" name="Google Shape;3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8"/>
          <p:cNvSpPr txBox="1"/>
          <p:nvPr>
            <p:ph type="title"/>
          </p:nvPr>
        </p:nvSpPr>
        <p:spPr>
          <a:xfrm>
            <a:off x="228600" y="2265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NI" sz="3200">
                <a:solidFill>
                  <a:srgbClr val="015134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s-NI" sz="2800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Contacto para atención de accidentes</a:t>
            </a:r>
            <a:endParaRPr b="1" sz="2800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s-NI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Asistencia 800-5234732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s-NI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Reclamo de accidentes: reclamos.seguroscr@lafise.com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to gratuita operador de call center seguro hablando con el cliente" id="388" name="Google Shape;3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4476" y="3405537"/>
            <a:ext cx="4567518" cy="3042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c651be24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08" cy="716300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c651be24cb_0_0"/>
          <p:cNvSpPr/>
          <p:nvPr/>
        </p:nvSpPr>
        <p:spPr>
          <a:xfrm>
            <a:off x="-1" y="1"/>
            <a:ext cx="12505500" cy="7163100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c651be24cb_0_0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6" name="Google Shape;396;g2c651be24cb_0_0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97" name="Google Shape;397;g2c651be24c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c651be24c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300" y="952500"/>
            <a:ext cx="54483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/>
          <p:nvPr/>
        </p:nvSpPr>
        <p:spPr>
          <a:xfrm>
            <a:off x="-1" y="0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 txBox="1"/>
          <p:nvPr/>
        </p:nvSpPr>
        <p:spPr>
          <a:xfrm>
            <a:off x="2048029" y="2323344"/>
            <a:ext cx="6568794" cy="3770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s-N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seguro se adapta a </a:t>
            </a:r>
            <a:r>
              <a:rPr b="0" i="0" lang="es-NI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nuestros clientes,</a:t>
            </a:r>
            <a:r>
              <a:rPr b="0" i="0" lang="es-N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escoge entre las opciones de : Deducible Fijo o sobre pérdida.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s-N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Escoge entre inclusiones que te brinden mayor seguridad o aquellas que te brinden nuevas opciones como Seguro Dental, Auto Sustituto entre otras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s-N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Modalidades de suscripción individual, familiar o empresa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s-N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Disponible a Nivel Nacional en todas las sucursales de Banco LAFISE y  Corredurías.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924" y="3313075"/>
            <a:ext cx="361479" cy="36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2875908" y="790013"/>
            <a:ext cx="1790051" cy="400110"/>
          </a:xfrm>
          <a:prstGeom prst="rect">
            <a:avLst/>
          </a:prstGeom>
          <a:solidFill>
            <a:srgbClr val="F2F2F2">
              <a:alpha val="6627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24"/>
              </a:buClr>
              <a:buSzPts val="2000"/>
              <a:buFont typeface="Arial"/>
              <a:buNone/>
            </a:pPr>
            <a:r>
              <a:rPr b="1" i="0" lang="es-NI" sz="2000" u="none" cap="none" strike="noStrike">
                <a:solidFill>
                  <a:srgbClr val="005024"/>
                </a:solidFill>
                <a:latin typeface="Arial"/>
                <a:ea typeface="Arial"/>
                <a:cs typeface="Arial"/>
                <a:sym typeface="Arial"/>
              </a:rPr>
              <a:t>OBJETIVO: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927" y="3926111"/>
            <a:ext cx="361479" cy="36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926" y="4476018"/>
            <a:ext cx="361479" cy="36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925" y="5073678"/>
            <a:ext cx="361479" cy="36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/>
          <p:nvPr/>
        </p:nvSpPr>
        <p:spPr>
          <a:xfrm>
            <a:off x="2891490" y="1484427"/>
            <a:ext cx="7051861" cy="830997"/>
          </a:xfrm>
          <a:prstGeom prst="rect">
            <a:avLst/>
          </a:prstGeom>
          <a:solidFill>
            <a:srgbClr val="F2F2F2">
              <a:alpha val="6823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b="0" i="0" lang="es-NI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Brindar un producto competitivo y que sea una opción de referencia en el aseguramiento de Automóviles en el mercado de Costa Rica, con propuestas de coberturas y servicios  que se adapten a nuestros clientes. </a:t>
            </a:r>
            <a:endParaRPr b="0" i="0" sz="16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8684" y="997651"/>
            <a:ext cx="1212533" cy="131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9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07" name="Google Shape;4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9"/>
          <p:cNvSpPr/>
          <p:nvPr/>
        </p:nvSpPr>
        <p:spPr>
          <a:xfrm>
            <a:off x="3422332" y="1607127"/>
            <a:ext cx="5643865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NI" sz="44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Comisión Intermediario</a:t>
            </a:r>
            <a:endParaRPr b="1" i="0" sz="44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4245077" y="3355997"/>
            <a:ext cx="39429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s-NI" sz="7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14%</a:t>
            </a:r>
            <a:endParaRPr b="1" i="0" sz="72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2849491" y="4858646"/>
            <a:ext cx="70421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Emisión y renovación</a:t>
            </a:r>
            <a:endParaRPr b="1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0"/>
          <p:cNvSpPr/>
          <p:nvPr/>
        </p:nvSpPr>
        <p:spPr>
          <a:xfrm>
            <a:off x="0" y="0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19" name="Google Shape;4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0"/>
          <p:cNvSpPr txBox="1"/>
          <p:nvPr/>
        </p:nvSpPr>
        <p:spPr>
          <a:xfrm>
            <a:off x="-471054" y="100697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Requisitos De Cotización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20"/>
          <p:cNvSpPr txBox="1"/>
          <p:nvPr/>
        </p:nvSpPr>
        <p:spPr>
          <a:xfrm>
            <a:off x="1853313" y="873786"/>
            <a:ext cx="10033888" cy="459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Descripción del vehículo (Marca – Modelo – Año)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Placa 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Valor de mercado (Hasta un máximo de $80.000 o equivalente en colones. Montos superiores quedan 	sujetos a autorización de LAFISE)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Coberturas a cotizar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Uso del vehículo (Personal o Comercial)</a:t>
            </a:r>
            <a:endParaRPr/>
          </a:p>
          <a:p>
            <a:pPr indent="-2984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Siniestralidad del cliente (obligatorio para colectivas)</a:t>
            </a:r>
            <a:endParaRPr/>
          </a:p>
          <a:p>
            <a:pPr indent="-2984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Indicar si el vehículo cuenta con dispositivos de seguridad (GPS – Low Jack)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2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1"/>
          <p:cNvSpPr/>
          <p:nvPr/>
        </p:nvSpPr>
        <p:spPr>
          <a:xfrm>
            <a:off x="0" y="0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30" name="Google Shape;4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1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Requisitos De Emisión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21"/>
          <p:cNvSpPr txBox="1"/>
          <p:nvPr/>
        </p:nvSpPr>
        <p:spPr>
          <a:xfrm>
            <a:off x="1955966" y="974272"/>
            <a:ext cx="8271763" cy="5090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Solicitud de Seguro de Automóvil debidamente cumplimentada y firmada por el cliente.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Cotización firmada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Fotografías del vehículo por los 4 costados y del panel encendido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Hoja de inspección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Factura de compra o proforma con máximo 5 días de emitida para vehículos nuevos 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KYC, con la autorización de CICAC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Fotocopia de la cédula del Propietario Registral, en los casos que el vehículo se encuentre en traspaso se debe de adjuntar la copia del mismo y su respectivo documento de identidad.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Consentimiento informado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Constancia de ingresos (para clientes con prima anual mayor a $2.500) </a:t>
            </a:r>
            <a:endParaRPr/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0050" lvl="0" marL="40005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eriod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Clientes jurídicos: Personería jurídica (máximo 3 meses de emitida), copia de la cédula del representante legal que aparezca en la personería u presentar poder de representación respectivo.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41" name="Google Shape;4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gratuita mujer joven abrazando un automóvil en una sala de exposición de automóviles" id="442" name="Google Shape;4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-2"/>
            <a:ext cx="12505508" cy="716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2"/>
          <p:cNvSpPr txBox="1"/>
          <p:nvPr/>
        </p:nvSpPr>
        <p:spPr>
          <a:xfrm>
            <a:off x="-417219" y="3736390"/>
            <a:ext cx="5285311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NI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SEGURO AUTOMÓVILES </a:t>
            </a:r>
            <a:endParaRPr b="1" i="0" sz="4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NI" sz="44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LAFISE PLUS</a:t>
            </a:r>
            <a:endParaRPr b="1" i="0" sz="44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Condiciones de Aseguramiento Actuales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853313" y="873786"/>
            <a:ext cx="10033888" cy="532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1. Aseguramiento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con una antigüedad inferior a los 10 años deberán suscribir obligatoriamente las 	coberturas de Responsabilidad Civil más Colisión y Vuelco,  y al menos una de las siguientes     coberturas:   Riesgos Adicionales y Robo. Podrán contar con descuento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con una antigüedad entre 10 y 20 años deberán suscribir obligatoriamente las 	coberturas de Responsabilidad Civil más Colisión y Vuelco y al menos una de las siguientes coberturas: Riesgos Adicionales y Robo. NO contarán con descuento.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Vehículos con una antigüedad superior a los 20 años no podrán contar con seguro.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NI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2. Valor del vehículo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Hasta un máximo de $80.000 o equivalente en colones. Montos superiores quedan sujetos a autorización de LAFISE.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2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Condiciones de Aseguramiento Actuales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2357540" y="770524"/>
            <a:ext cx="9763576" cy="6001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3. Tipos de Vehículos asegurables</a:t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3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Uso Personal.</a:t>
            </a:r>
            <a:endParaRPr/>
          </a:p>
          <a:p>
            <a:pPr indent="-184150" lvl="3" marL="1657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Particulares uso comercial.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Uso comercial.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Carga liviana ( hasta 5000kg )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Carga semipesada ( 5000kg hasta los 8000kg).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Carga pesada ( 8000kg en adelante ).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Motocicletas ( solo en colectivas y flotas, siempre y cuando no superen el 20% de la totalidad de la flotilla).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4. Modalidad de Aseguramiento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2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Valor real efectivo.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/>
          <p:nvPr/>
        </p:nvSpPr>
        <p:spPr>
          <a:xfrm>
            <a:off x="0" y="0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Condiciones de Aseguramiento Actuales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428848" y="942185"/>
            <a:ext cx="10033888" cy="55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AutoNum type="arabicPeriod"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Riesgos No Asegurables</a:t>
            </a:r>
            <a:endParaRPr/>
          </a:p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que circulen en aeropuertos, aduanas o zonas francas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de transporte público de pasajeros como taxis, buses, busetas, microbuses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de plataformas de transporte como UBER, porteadores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utilizados para enseñar a conducir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de colección, clásicos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de renta o alquiler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utilizados por autoridades policiales y ambulancias, bomberos 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Vehículos declarados como pérdida total en Seguros LAFISE u otra Aseguradora del país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2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Coberturas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1853313" y="857711"/>
            <a:ext cx="10033888" cy="6001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A: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Civil Extracontractual por lesión y/o muerte de personas. </a:t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B: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Civil Extracontractual por daños a la propiedad de terceras personas.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C: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Colisión y/o vuelco.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E: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Gastos Médicos por lesión y/o muerte de ocupantes del vehículo asegurado por accidente y gastos funerarios.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F: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Robo y Hurto.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G: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Riesgos Adicionales.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H: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Equipo Especial.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J: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Deducible “0”.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L: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Civil Extracontractual bajo los efectos de alcohol.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M: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 sustituto.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N: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Servicios dentales por Accidente Automovilístico.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K:</a:t>
            </a:r>
            <a:r>
              <a:rPr b="1" i="0" lang="es-NI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Asistencia en carretera.*hasta 5 años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D: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Civil Extracontractual Extendida.</a:t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Cobertura I: </a:t>
            </a: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Extraterritorialidad.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230" name="Google Shape;230;p6"/>
          <p:cNvCxnSpPr/>
          <p:nvPr/>
        </p:nvCxnSpPr>
        <p:spPr>
          <a:xfrm flipH="1" rot="10800000">
            <a:off x="1853312" y="2075295"/>
            <a:ext cx="10033889" cy="70906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6"/>
          <p:cNvCxnSpPr/>
          <p:nvPr/>
        </p:nvCxnSpPr>
        <p:spPr>
          <a:xfrm flipH="1" rot="10800000">
            <a:off x="1853312" y="5180717"/>
            <a:ext cx="10033889" cy="70906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lg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"/>
          <p:cNvSpPr txBox="1"/>
          <p:nvPr/>
        </p:nvSpPr>
        <p:spPr>
          <a:xfrm>
            <a:off x="-471054" y="84622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Suma Asegurada por Cobertura 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1853312" y="1054886"/>
            <a:ext cx="10033888" cy="54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725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NI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Independientemente de la suma contratada para la cobertura A, el límite máximo a indemnizar será de ¢100,000,000.00/ $200,000.00 por persona y por evento 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5134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3312" y="1210773"/>
            <a:ext cx="9245159" cy="245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2" name="Google Shape;2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"/>
          <p:cNvSpPr txBox="1"/>
          <p:nvPr/>
        </p:nvSpPr>
        <p:spPr>
          <a:xfrm>
            <a:off x="-471054" y="167749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Elije tu Tipo Deducible  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3566" y="728375"/>
            <a:ext cx="7923272" cy="558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505510" cy="71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/>
          <p:nvPr/>
        </p:nvSpPr>
        <p:spPr>
          <a:xfrm>
            <a:off x="-1" y="1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9971094" y="6247495"/>
            <a:ext cx="15723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www.lafise.com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109534" y="6281995"/>
            <a:ext cx="48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NI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Seguros LAFISE</a:t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3" name="Google Shape;2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58" y="6341932"/>
            <a:ext cx="228750" cy="2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/>
          <p:nvPr/>
        </p:nvSpPr>
        <p:spPr>
          <a:xfrm>
            <a:off x="0" y="0"/>
            <a:ext cx="12505510" cy="7163002"/>
          </a:xfrm>
          <a:prstGeom prst="rect">
            <a:avLst/>
          </a:prstGeom>
          <a:solidFill>
            <a:srgbClr val="0C0C0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-471054" y="167749"/>
            <a:ext cx="809743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2800" u="none" cap="none" strike="noStrike">
                <a:solidFill>
                  <a:srgbClr val="F4AD3D"/>
                </a:solidFill>
                <a:latin typeface="Open Sans"/>
                <a:ea typeface="Open Sans"/>
                <a:cs typeface="Open Sans"/>
                <a:sym typeface="Open Sans"/>
              </a:rPr>
              <a:t>Descuentos</a:t>
            </a:r>
            <a:endParaRPr b="1" i="0" sz="2800" u="none" cap="none" strike="noStrike">
              <a:solidFill>
                <a:srgbClr val="F4A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499654" y="1568863"/>
            <a:ext cx="5943257" cy="51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134"/>
              </a:buClr>
              <a:buSzPts val="2000"/>
              <a:buFont typeface="Quattrocento Sans"/>
              <a:buNone/>
            </a:pPr>
            <a:r>
              <a:rPr b="1" i="0" lang="es-NI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Recargos por fraccionamiento de pago 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5515146" y="470812"/>
            <a:ext cx="5943257" cy="51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Recargos por antigüedad en cobertura “C”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700" y="2155677"/>
            <a:ext cx="4857750" cy="2019300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id="269" name="Google Shape;26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7899" y="1344029"/>
            <a:ext cx="4857750" cy="2000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37254"/>
              </a:srgbClr>
            </a:outerShdw>
          </a:effectLst>
        </p:spPr>
      </p:pic>
      <p:sp>
        <p:nvSpPr>
          <p:cNvPr id="270" name="Google Shape;270;p9"/>
          <p:cNvSpPr txBox="1"/>
          <p:nvPr/>
        </p:nvSpPr>
        <p:spPr>
          <a:xfrm>
            <a:off x="5515146" y="3965451"/>
            <a:ext cx="5943257" cy="51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NI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Recargos por marca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34174" y="4580236"/>
            <a:ext cx="35052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2024-02-07T15:42:30Z</dcterms:created>
  <dc:creator>Maria Alvarez Delgado - Seguro LAFISE Costa Rica</dc:creator>
</cp:coreProperties>
</file>